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72" r:id="rId4"/>
    <p:sldId id="270" r:id="rId5"/>
    <p:sldId id="258" r:id="rId6"/>
    <p:sldId id="271" r:id="rId7"/>
    <p:sldId id="259" r:id="rId8"/>
    <p:sldId id="273" r:id="rId9"/>
    <p:sldId id="260" r:id="rId10"/>
    <p:sldId id="268" r:id="rId11"/>
    <p:sldId id="275" r:id="rId12"/>
    <p:sldId id="274" r:id="rId13"/>
    <p:sldId id="261" r:id="rId14"/>
    <p:sldId id="277" r:id="rId15"/>
    <p:sldId id="278" r:id="rId16"/>
    <p:sldId id="262" r:id="rId17"/>
    <p:sldId id="285" r:id="rId18"/>
    <p:sldId id="289" r:id="rId19"/>
    <p:sldId id="287" r:id="rId20"/>
    <p:sldId id="288" r:id="rId21"/>
    <p:sldId id="282" r:id="rId22"/>
    <p:sldId id="283" r:id="rId23"/>
    <p:sldId id="280" r:id="rId24"/>
    <p:sldId id="286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21.03.2021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6812" y="1196752"/>
            <a:ext cx="7930376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bat" pitchFamily="2" charset="0"/>
              </a:rPr>
              <a:t>Иранский след </a:t>
            </a:r>
          </a:p>
          <a:p>
            <a:pPr algn="ctr"/>
            <a:r>
              <a:rPr lang="ru-RU" sz="72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bat" pitchFamily="2" charset="0"/>
              </a:rPr>
              <a:t>в истории </a:t>
            </a:r>
          </a:p>
          <a:p>
            <a:pPr algn="ctr"/>
            <a:r>
              <a:rPr lang="ru-RU" sz="72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bat" pitchFamily="2" charset="0"/>
              </a:rPr>
              <a:t>Нижегородского </a:t>
            </a:r>
          </a:p>
          <a:p>
            <a:pPr algn="ctr"/>
            <a:r>
              <a:rPr lang="ru-RU" sz="72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bat" pitchFamily="2" charset="0"/>
              </a:rPr>
              <a:t>Поволжья</a:t>
            </a:r>
            <a:endParaRPr lang="ru-RU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222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\Рабочий стол\Презентация-Конгресс\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47166"/>
            <a:ext cx="3836231" cy="6524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825" y="980728"/>
            <a:ext cx="47525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Святой благоверный великий князь</a:t>
            </a:r>
          </a:p>
          <a:p>
            <a:pPr algn="ctr">
              <a:lnSpc>
                <a:spcPct val="150000"/>
              </a:lnSpc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Георгий Всеволодович – основатель </a:t>
            </a:r>
          </a:p>
          <a:p>
            <a:pPr algn="ctr">
              <a:lnSpc>
                <a:spcPct val="150000"/>
              </a:lnSpc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Нижнего Новгорода (мать – Мария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Шварновна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ясская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княжна)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36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Макарьевская</a:t>
            </a:r>
            <a:r>
              <a:rPr lang="ru-RU" dirty="0" smtClean="0"/>
              <a:t> ярмарка</a:t>
            </a:r>
            <a:endParaRPr lang="ru-RU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355" y="1600200"/>
            <a:ext cx="623369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599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Шах Аббас I Великий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(1571-1629)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26" y="1554163"/>
            <a:ext cx="3090348" cy="4525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936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" y="0"/>
            <a:ext cx="9182771" cy="683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491880" y="6334780"/>
            <a:ext cx="58194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Буса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– торговый корабль </a:t>
            </a:r>
            <a:r>
              <a:rPr lang="en-US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XVII </a:t>
            </a:r>
            <a:r>
              <a:rPr lang="ru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века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06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Нижний Посад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22" y="1412776"/>
            <a:ext cx="7688263" cy="51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576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Нижегородская Ярмарка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26" y="1556792"/>
            <a:ext cx="8028384" cy="493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42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169294"/>
            <a:ext cx="8229600" cy="692696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Персидского караван-сарая на  Нижегородской ярмарке  </a:t>
            </a:r>
            <a:br>
              <a:rPr lang="ru-RU" sz="1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(архитектор И</a:t>
            </a:r>
            <a:r>
              <a:rPr lang="ru-RU" sz="1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К. </a:t>
            </a:r>
            <a:r>
              <a:rPr lang="ru-RU" sz="18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Кострюков</a:t>
            </a:r>
            <a:r>
              <a:rPr lang="ru-RU" sz="1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  Построен в 1868 году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5260132" cy="6237312"/>
          </a:xfrm>
          <a:prstGeom prst="rect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218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92088"/>
            <a:ext cx="9534526" cy="724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846763"/>
            <a:ext cx="68405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588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532440" cy="1786210"/>
          </a:xfrm>
        </p:spPr>
        <p:txBody>
          <a:bodyPr/>
          <a:lstStyle/>
          <a:p>
            <a:pPr algn="ctr"/>
            <a:r>
              <a:rPr lang="ru-RU" sz="2400" b="1" dirty="0" smtClean="0"/>
              <a:t>Парусно-винтовая шхуна «Персиянин</a:t>
            </a:r>
            <a:r>
              <a:rPr lang="ru-RU" sz="2400" b="1" dirty="0" smtClean="0"/>
              <a:t>»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Построена в 1858 </a:t>
            </a:r>
            <a:r>
              <a:rPr lang="ru-RU" sz="2400" dirty="0"/>
              <a:t>г. </a:t>
            </a:r>
            <a:r>
              <a:rPr lang="ru-RU" sz="2400" dirty="0" smtClean="0"/>
              <a:t>, в</a:t>
            </a:r>
            <a:r>
              <a:rPr lang="ru-RU" sz="2400" dirty="0" smtClean="0"/>
              <a:t>ходила </a:t>
            </a:r>
            <a:r>
              <a:rPr lang="ru-RU" sz="2400" dirty="0"/>
              <a:t>в состав Каспийской флотилии 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/>
              <a:t>судне была установлена паровая машина мощностью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60 </a:t>
            </a:r>
            <a:r>
              <a:rPr lang="ru-RU" sz="2400" dirty="0"/>
              <a:t>номинальных лошадиных сил.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Исключена </a:t>
            </a:r>
            <a:r>
              <a:rPr lang="ru-RU" sz="2400" dirty="0"/>
              <a:t>из списков судов флотилии  в 1881 г.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60848"/>
            <a:ext cx="5566979" cy="434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4132" y="6430715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+mj-lt"/>
              </a:rPr>
              <a:t>А. П. Алексеев, «Пароход „Баку“ и шхуна „Персиянин“»</a:t>
            </a:r>
          </a:p>
        </p:txBody>
      </p:sp>
    </p:spTree>
    <p:extLst>
      <p:ext uri="{BB962C8B-B14F-4D97-AF65-F5344CB8AC3E}">
        <p14:creationId xmlns:p14="http://schemas.microsoft.com/office/powerpoint/2010/main" val="4033806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16632"/>
            <a:ext cx="8568952" cy="2160240"/>
          </a:xfrm>
        </p:spPr>
        <p:txBody>
          <a:bodyPr/>
          <a:lstStyle/>
          <a:p>
            <a:pPr algn="ctr"/>
            <a:r>
              <a:rPr lang="ru-RU" sz="2400" b="1" dirty="0" smtClean="0"/>
              <a:t>Канонерская лодка  «</a:t>
            </a:r>
            <a:r>
              <a:rPr lang="ru-RU" sz="2400" b="1" dirty="0" err="1" smtClean="0"/>
              <a:t>Астрабад</a:t>
            </a:r>
            <a:r>
              <a:rPr lang="ru-RU" sz="2400" b="1" dirty="0" smtClean="0"/>
              <a:t>»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Построена в 1900 г. , с 1901 г. – вспомогательное  судно Каспийской </a:t>
            </a:r>
            <a:r>
              <a:rPr lang="ru-RU" sz="2400" dirty="0" smtClean="0"/>
              <a:t>флотилии.</a:t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1920 </a:t>
            </a:r>
            <a:r>
              <a:rPr lang="ru-RU" sz="2400" dirty="0" smtClean="0"/>
              <a:t>г. </a:t>
            </a:r>
            <a:r>
              <a:rPr lang="ru-RU" sz="2400" dirty="0"/>
              <a:t> </a:t>
            </a:r>
            <a:r>
              <a:rPr lang="ru-RU" sz="2400" dirty="0"/>
              <a:t>п</a:t>
            </a:r>
            <a:r>
              <a:rPr lang="ru-RU" sz="2400" dirty="0" smtClean="0"/>
              <a:t>ереименована </a:t>
            </a:r>
            <a:r>
              <a:rPr lang="ru-RU" sz="2400" dirty="0" smtClean="0"/>
              <a:t>в </a:t>
            </a:r>
            <a:r>
              <a:rPr lang="ru-RU" sz="2400" dirty="0"/>
              <a:t>«Али </a:t>
            </a:r>
            <a:r>
              <a:rPr lang="ru-RU" sz="2400" dirty="0" smtClean="0"/>
              <a:t>Байрамов» и  до 1924 </a:t>
            </a:r>
            <a:r>
              <a:rPr lang="ru-RU" sz="2400" dirty="0" smtClean="0"/>
              <a:t>г. </a:t>
            </a:r>
            <a:r>
              <a:rPr lang="ru-RU" sz="2400" dirty="0" smtClean="0"/>
              <a:t>использовалась как </a:t>
            </a:r>
            <a:r>
              <a:rPr lang="ru-RU" sz="2400" dirty="0"/>
              <a:t>сторожевое судно </a:t>
            </a:r>
            <a:r>
              <a:rPr lang="ru-RU" sz="2400" dirty="0" smtClean="0"/>
              <a:t>морской </a:t>
            </a:r>
            <a:r>
              <a:rPr lang="ru-RU" sz="2400" dirty="0"/>
              <a:t>пограничной охраны</a:t>
            </a:r>
            <a:r>
              <a:rPr lang="ru-RU" sz="2400" dirty="0" smtClean="0"/>
              <a:t>. </a:t>
            </a:r>
            <a:r>
              <a:rPr lang="ru-RU" sz="2400" dirty="0" smtClean="0"/>
              <a:t> Выведена </a:t>
            </a:r>
            <a:r>
              <a:rPr lang="ru-RU" sz="2400" dirty="0" smtClean="0"/>
              <a:t>из эксплуатации в 1925 г.</a:t>
            </a:r>
            <a:endParaRPr lang="ru-RU" sz="24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48880"/>
            <a:ext cx="5789208" cy="426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35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24744"/>
            <a:ext cx="9144000" cy="5185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Древнейшая история Среднего Поволжья тесно связана с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историей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ираноязычных этносов, являвшихся частью обширного индоевропейского мира.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По данным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археологической науки,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II-I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тысячелетиях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до н. э. 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 этом регионе проживали индоиранские племена абашевской и поздняковской археологических культур, сменившие представителей индоевропейской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фатьяново-балановской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культуры</a:t>
            </a:r>
            <a:endParaRPr lang="ru-RU" sz="2800" b="1" i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7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609656" cy="1570186"/>
          </a:xfrm>
        </p:spPr>
        <p:txBody>
          <a:bodyPr/>
          <a:lstStyle/>
          <a:p>
            <a:pPr algn="ctr"/>
            <a:r>
              <a:rPr lang="ru-RU" sz="2400" b="1" dirty="0" smtClean="0"/>
              <a:t>Наливной </a:t>
            </a:r>
            <a:r>
              <a:rPr lang="ru-RU" sz="2400" b="1" dirty="0" smtClean="0"/>
              <a:t>дизельный  электроход </a:t>
            </a:r>
            <a:r>
              <a:rPr lang="ru-RU" sz="2400" b="1" dirty="0" smtClean="0"/>
              <a:t>«Сармат</a:t>
            </a:r>
            <a:r>
              <a:rPr lang="ru-RU" sz="2400" b="1" dirty="0" smtClean="0"/>
              <a:t>»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Построен в 1904 г., с 1926 г. имел названия: «</a:t>
            </a:r>
            <a:r>
              <a:rPr lang="ru-RU" sz="2400" dirty="0" err="1" smtClean="0"/>
              <a:t>Пельвин</a:t>
            </a:r>
            <a:r>
              <a:rPr lang="ru-RU" sz="2400" dirty="0"/>
              <a:t>» </a:t>
            </a:r>
            <a:r>
              <a:rPr lang="ru-RU" sz="2400" dirty="0" smtClean="0"/>
              <a:t>, «</a:t>
            </a:r>
            <a:r>
              <a:rPr lang="ru-RU" sz="2400" dirty="0" err="1"/>
              <a:t>Крестинтерн</a:t>
            </a:r>
            <a:r>
              <a:rPr lang="ru-RU" sz="2400" dirty="0" smtClean="0"/>
              <a:t>», </a:t>
            </a:r>
            <a:r>
              <a:rPr lang="ru-RU" sz="2400" dirty="0"/>
              <a:t>«Николай </a:t>
            </a:r>
            <a:r>
              <a:rPr lang="ru-RU" sz="2400" dirty="0" smtClean="0"/>
              <a:t>Островский</a:t>
            </a:r>
            <a:r>
              <a:rPr lang="ru-RU" sz="2400" dirty="0"/>
              <a:t>» . Назначение </a:t>
            </a:r>
            <a:r>
              <a:rPr lang="ru-RU" sz="2400" dirty="0" smtClean="0"/>
              <a:t>: </a:t>
            </a:r>
            <a:r>
              <a:rPr lang="ru-RU" sz="2400" dirty="0"/>
              <a:t>перевозка нефтепродуктов по </a:t>
            </a:r>
            <a:r>
              <a:rPr lang="ru-RU" sz="2400" dirty="0" smtClean="0"/>
              <a:t>Свири, Ладоге и Онеге.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Выведен из эксплуатации в 1945 г.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762000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248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/>
              <a:t>Вид на Азиатский отдел Всероссийской художественно-промышленной выставки 1896 года (павильон Средней Азии и торговли России с Персией)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522" y="1600200"/>
            <a:ext cx="603535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69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Экспозиция </a:t>
            </a:r>
            <a:r>
              <a:rPr lang="ru-RU" sz="2800" dirty="0"/>
              <a:t>павильона Средней Азии и торговли России с Персией на Всероссийской художественно-промышленной выставке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1896 </a:t>
            </a:r>
            <a:r>
              <a:rPr lang="ru-RU" sz="2800" dirty="0"/>
              <a:t>года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77" y="1600200"/>
            <a:ext cx="596324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310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/>
              <a:t>Обращение Императорского Персидского консула в Нижнем Новгороде в Сыскную полицию на Нижегородской ярмарке. 1916 год.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268760"/>
            <a:ext cx="4219575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28800"/>
            <a:ext cx="3624827" cy="488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558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7753672" cy="1988840"/>
          </a:xfrm>
        </p:spPr>
        <p:txBody>
          <a:bodyPr/>
          <a:lstStyle/>
          <a:p>
            <a:pPr algn="ctr"/>
            <a:r>
              <a:rPr lang="ru-RU" sz="2400" dirty="0"/>
              <a:t>Паспорт персидского подданного, торговца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 </a:t>
            </a:r>
            <a:r>
              <a:rPr lang="ru-RU" sz="2400" dirty="0"/>
              <a:t>Нижегородской ярмарке </a:t>
            </a:r>
            <a:r>
              <a:rPr lang="ru-RU" sz="2400" dirty="0" smtClean="0"/>
              <a:t> Иосифа </a:t>
            </a:r>
            <a:r>
              <a:rPr lang="ru-RU" sz="2400" dirty="0"/>
              <a:t>Ушана (</a:t>
            </a:r>
            <a:r>
              <a:rPr lang="ru-RU" sz="2400" dirty="0" err="1"/>
              <a:t>Ушанаева</a:t>
            </a:r>
            <a:r>
              <a:rPr lang="ru-RU" sz="2400" dirty="0"/>
              <a:t>)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и </a:t>
            </a:r>
            <a:r>
              <a:rPr lang="ru-RU" sz="2400" dirty="0"/>
              <a:t>решение о выдаче ему свидетельства о водворении </a:t>
            </a:r>
            <a:r>
              <a:rPr lang="ru-RU" sz="2400" dirty="0" smtClean="0"/>
              <a:t>в пределах </a:t>
            </a:r>
            <a:r>
              <a:rPr lang="ru-RU" sz="2400" dirty="0"/>
              <a:t>Российской империи. 1914 </a:t>
            </a:r>
            <a:r>
              <a:rPr lang="ru-RU" sz="2400" dirty="0" smtClean="0"/>
              <a:t>год</a:t>
            </a:r>
            <a:r>
              <a:rPr lang="ru-RU" sz="2400" dirty="0"/>
              <a:t>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38810"/>
            <a:ext cx="4017612" cy="373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3499983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6528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309320"/>
            <a:ext cx="8686800" cy="458688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Реклама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персидской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торговой конторы на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Нижегородской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ярмарке. 1926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endParaRPr lang="ru-RU" sz="2000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0"/>
            <a:ext cx="4274866" cy="6195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75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Эрадж\Краеведение\01473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7" y="764704"/>
            <a:ext cx="8347707" cy="43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706834"/>
            <a:ext cx="8317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Фатьяново-балановская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археологическая культура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14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Эрадж\Краеведение\abashevsk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3076"/>
            <a:ext cx="7848872" cy="5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7961" y="6178152"/>
            <a:ext cx="6322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anose="02020603050405020304" pitchFamily="18" charset="0"/>
              </a:rPr>
              <a:t>Абашевская археологическая культура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5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522" y="16227"/>
            <a:ext cx="5066877" cy="6237312"/>
          </a:xfrm>
          <a:prstGeom prst="rect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4251" y="6198079"/>
            <a:ext cx="7155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Женские украшения индоиранских племен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абашевской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культуры 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Среднее  Поволжье, 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II – I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тысячелетия до н.э.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07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Эрадж\Краеведение\pozdnyakovsk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167"/>
            <a:ext cx="5832648" cy="596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6165304"/>
            <a:ext cx="676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Поздняковская археологическая культура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27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128"/>
            <a:ext cx="4779629" cy="6148668"/>
          </a:xfrm>
          <a:prstGeom prst="rect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66248" y="6198079"/>
            <a:ext cx="6151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Керамика  индоиранских племен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поздняковской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культуры 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Среднее  Поволжье, 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II – I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тысячелетия до н.э.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63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" t="1478" b="1691"/>
          <a:stretch/>
        </p:blipFill>
        <p:spPr bwMode="auto">
          <a:xfrm>
            <a:off x="59432" y="188640"/>
            <a:ext cx="9027418" cy="6086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2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6093296"/>
            <a:ext cx="8229600" cy="63408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Великий волжский путь в 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средневековье </a:t>
            </a:r>
            <a:b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(путь «из варяг  в персы»)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t="4558" r="1982" b="2356"/>
          <a:stretch/>
        </p:blipFill>
        <p:spPr>
          <a:xfrm>
            <a:off x="467544" y="116632"/>
            <a:ext cx="8140871" cy="5937055"/>
          </a:xfrm>
          <a:prstGeom prst="rect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3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313</TotalTime>
  <Words>222</Words>
  <Application>Microsoft Office PowerPoint</Application>
  <PresentationFormat>Экран (4:3)</PresentationFormat>
  <Paragraphs>32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Соседство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Великий волжский путь в средневековье   (путь «из варяг  в персы»)</vt:lpstr>
      <vt:lpstr>Презентация PowerPoint</vt:lpstr>
      <vt:lpstr>Макарьевская ярмарка</vt:lpstr>
      <vt:lpstr>Шах Аббас I Великий (1571-1629)</vt:lpstr>
      <vt:lpstr>Презентация PowerPoint</vt:lpstr>
      <vt:lpstr>Нижний Посад</vt:lpstr>
      <vt:lpstr>Нижегородская Ярмарка</vt:lpstr>
      <vt:lpstr>Проект Персидского караван-сарая на  Нижегородской ярмарке   (архитектор И. К. Кострюков).  Построен в 1868 году</vt:lpstr>
      <vt:lpstr>Презентация PowerPoint</vt:lpstr>
      <vt:lpstr>Парусно-винтовая шхуна «Персиянин» Построена в 1858 г. , входила в состав Каспийской флотилии . На судне была установлена паровая машина мощностью  60 номинальных лошадиных сил.  Исключена из списков судов флотилии  в 1881 г. </vt:lpstr>
      <vt:lpstr>Канонерская лодка  «Астрабад»  Построена в 1900 г. , с 1901 г. – вспомогательное  судно Каспийской флотилии. В 1920 г.  переименована в «Али Байрамов» и  до 1924 г. использовалась как сторожевое судно морской пограничной охраны.  Выведена из эксплуатации в 1925 г.</vt:lpstr>
      <vt:lpstr>Наливной дизельный  электроход «Сармат» Построен в 1904 г., с 1926 г. имел названия: «Пельвин» , «Крестинтерн», «Николай Островский» . Назначение : перевозка нефтепродуктов по Свири, Ладоге и Онеге. Выведен из эксплуатации в 1945 г.</vt:lpstr>
      <vt:lpstr>Вид на Азиатский отдел Всероссийской художественно-промышленной выставки 1896 года (павильон Средней Азии и торговли России с Персией)</vt:lpstr>
      <vt:lpstr>  Экспозиция павильона Средней Азии и торговли России с Персией на Всероссийской художественно-промышленной выставке  1896 года </vt:lpstr>
      <vt:lpstr>Обращение Императорского Персидского консула в Нижнем Новгороде в Сыскную полицию на Нижегородской ярмарке. 1916 год.</vt:lpstr>
      <vt:lpstr>Паспорт персидского подданного, торговца  на Нижегородской ярмарке  Иосифа Ушана (Ушанаева)  и решение о выдаче ему свидетельства о водворении в пределах Российской империи. 1914 год.</vt:lpstr>
      <vt:lpstr>Реклама  персидской торговой конторы на  Нижегородской ярмарке. 1926  год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Эрадж</cp:lastModifiedBy>
  <cp:revision>23</cp:revision>
  <dcterms:created xsi:type="dcterms:W3CDTF">2017-01-01T19:11:42Z</dcterms:created>
  <dcterms:modified xsi:type="dcterms:W3CDTF">2021-03-21T10:16:38Z</dcterms:modified>
</cp:coreProperties>
</file>